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5BDA-C556-48AE-BFC0-E03F70D531F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E5E1-A6FA-4C27-BBDD-CE46CC4FC1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706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5BDA-C556-48AE-BFC0-E03F70D531F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E5E1-A6FA-4C27-BBDD-CE46CC4FC1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40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5BDA-C556-48AE-BFC0-E03F70D531F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E5E1-A6FA-4C27-BBDD-CE46CC4FC1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642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5BDA-C556-48AE-BFC0-E03F70D531F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E5E1-A6FA-4C27-BBDD-CE46CC4FC1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273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5BDA-C556-48AE-BFC0-E03F70D531F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E5E1-A6FA-4C27-BBDD-CE46CC4FC1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17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5BDA-C556-48AE-BFC0-E03F70D531F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E5E1-A6FA-4C27-BBDD-CE46CC4FC1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63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5BDA-C556-48AE-BFC0-E03F70D531F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E5E1-A6FA-4C27-BBDD-CE46CC4FC1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185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5BDA-C556-48AE-BFC0-E03F70D531F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E5E1-A6FA-4C27-BBDD-CE46CC4FC1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626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5BDA-C556-48AE-BFC0-E03F70D531F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E5E1-A6FA-4C27-BBDD-CE46CC4FC1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50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5BDA-C556-48AE-BFC0-E03F70D531F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E5E1-A6FA-4C27-BBDD-CE46CC4FC1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255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5BDA-C556-48AE-BFC0-E03F70D531F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E5E1-A6FA-4C27-BBDD-CE46CC4FC1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43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F5BDA-C556-48AE-BFC0-E03F70D531F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BE5E1-A6FA-4C27-BBDD-CE46CC4FC1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39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risto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76200"/>
            <a:ext cx="251936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3352800"/>
            <a:ext cx="7772400" cy="16271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b="1" smtClean="0">
                <a:latin typeface="Comic Sans MS" panose="030F0702030302020204" pitchFamily="66" charset="0"/>
              </a:rPr>
              <a:t>A Alegria e o Perdão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724400"/>
            <a:ext cx="7543800" cy="1676400"/>
          </a:xfrm>
        </p:spPr>
        <p:txBody>
          <a:bodyPr/>
          <a:lstStyle/>
          <a:p>
            <a:pPr eaLnBrk="1" hangingPunct="1"/>
            <a:r>
              <a:rPr lang="pt-BR" altLang="pt-BR" smtClean="0">
                <a:latin typeface="Berlin Sans FB" panose="020E0602020502020306" pitchFamily="34" charset="0"/>
              </a:rPr>
              <a:t>Evangelho de Lucas       Capítulo 15.</a:t>
            </a:r>
          </a:p>
        </p:txBody>
      </p:sp>
    </p:spTree>
    <p:extLst>
      <p:ext uri="{BB962C8B-B14F-4D97-AF65-F5344CB8AC3E}">
        <p14:creationId xmlns:p14="http://schemas.microsoft.com/office/powerpoint/2010/main" val="137142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1626"/>
            <a:ext cx="7772400" cy="917575"/>
          </a:xfrm>
        </p:spPr>
        <p:txBody>
          <a:bodyPr/>
          <a:lstStyle/>
          <a:p>
            <a:pPr algn="ctr" eaLnBrk="1" hangingPunct="1"/>
            <a:r>
              <a:rPr lang="pt-BR" altLang="pt-BR" sz="6000" b="1">
                <a:latin typeface="Sylfaen" panose="010A0502050306030303" pitchFamily="18" charset="0"/>
              </a:rPr>
              <a:t>Alegria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95400"/>
            <a:ext cx="9144000" cy="5410200"/>
          </a:xfrm>
        </p:spPr>
        <p:txBody>
          <a:bodyPr/>
          <a:lstStyle/>
          <a:p>
            <a:pPr eaLnBrk="1" hangingPunct="1"/>
            <a:r>
              <a:rPr lang="pt-BR" altLang="pt-BR" sz="2400" b="1">
                <a:latin typeface="Comic Sans MS" panose="030F0702030302020204" pitchFamily="66" charset="0"/>
              </a:rPr>
              <a:t>Lucas no seu evangelho fala mais de 20 vezes da alegria. </a:t>
            </a:r>
          </a:p>
          <a:p>
            <a:pPr eaLnBrk="1" hangingPunct="1"/>
            <a:r>
              <a:rPr lang="pt-BR" altLang="pt-BR" sz="2400" b="1">
                <a:latin typeface="Comic Sans MS" panose="030F0702030302020204" pitchFamily="66" charset="0"/>
              </a:rPr>
              <a:t>O Espírito Santo agindo no mundo suscita no cristão a alegria, como ensina São Paulo (Gal 5, 22)</a:t>
            </a:r>
            <a:r>
              <a:rPr lang="pt-BR" altLang="pt-BR" sz="2400">
                <a:latin typeface="Comic Sans MS" panose="030F0702030302020204" pitchFamily="66" charset="0"/>
              </a:rPr>
              <a:t> </a:t>
            </a:r>
            <a:r>
              <a:rPr lang="pt-BR" altLang="pt-BR" sz="2400" b="1">
                <a:latin typeface="Comic Sans MS" panose="030F0702030302020204" pitchFamily="66" charset="0"/>
              </a:rPr>
              <a:t>“</a:t>
            </a:r>
            <a:r>
              <a:rPr lang="pt-BR" altLang="pt-BR" sz="2400" b="1">
                <a:latin typeface="Berlin Sans FB" panose="020E0602020502020306" pitchFamily="34" charset="0"/>
              </a:rPr>
              <a:t>Mas o fruto do Espírito é o amor, a alegria, a paz, a paciência, a benignidade, a bondade, a lealdade, a mansidão.”</a:t>
            </a:r>
          </a:p>
          <a:p>
            <a:pPr eaLnBrk="1" hangingPunct="1"/>
            <a:r>
              <a:rPr lang="pt-BR" altLang="pt-BR" sz="2400" b="1">
                <a:latin typeface="Comic Sans MS" panose="030F0702030302020204" pitchFamily="66" charset="0"/>
              </a:rPr>
              <a:t>Jesus mesmo exulta de alegria sob a ação do Espírito Santo (10,21) e exorta os discípulos a se alegrar por estarem seus nomes inscritos no Céu (10,20); o povo se alegrava pelos atos maravilhosos de Jesus (13,17 e 19, 37).</a:t>
            </a:r>
            <a:r>
              <a:rPr lang="pt-BR" altLang="pt-BR" sz="2400">
                <a:latin typeface="Comic Sans MS" panose="030F0702030302020204" pitchFamily="66" charset="0"/>
              </a:rPr>
              <a:t> </a:t>
            </a:r>
          </a:p>
          <a:p>
            <a:pPr eaLnBrk="1" hangingPunct="1"/>
            <a:r>
              <a:rPr lang="pt-BR" altLang="pt-BR" sz="2400" b="1">
                <a:latin typeface="Comic Sans MS" panose="030F0702030302020204" pitchFamily="66" charset="0"/>
              </a:rPr>
              <a:t>Por fim, Lucas afirma que após a ascensão os apóstolos “voltaram a Jerusalém com grande alegria, estavam  continuamente no Templo, louvando Deus (24,52s).</a:t>
            </a:r>
          </a:p>
        </p:txBody>
      </p:sp>
    </p:spTree>
    <p:extLst>
      <p:ext uri="{BB962C8B-B14F-4D97-AF65-F5344CB8AC3E}">
        <p14:creationId xmlns:p14="http://schemas.microsoft.com/office/powerpoint/2010/main" val="20788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1626"/>
            <a:ext cx="7772400" cy="612775"/>
          </a:xfrm>
        </p:spPr>
        <p:txBody>
          <a:bodyPr/>
          <a:lstStyle/>
          <a:p>
            <a:pPr algn="ctr" eaLnBrk="1" hangingPunct="1"/>
            <a:r>
              <a:rPr lang="pt-BR" altLang="pt-BR" sz="2800" b="1">
                <a:latin typeface="Comic Sans MS" panose="030F0702030302020204" pitchFamily="66" charset="0"/>
              </a:rPr>
              <a:t>Lc 15,1-7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90600"/>
            <a:ext cx="8915400" cy="5105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pt-BR" altLang="pt-BR" sz="2400" b="1">
                <a:latin typeface="Comic Sans MS" panose="030F0702030302020204" pitchFamily="66" charset="0"/>
              </a:rPr>
              <a:t>1 Todos os publicanos e pecadores aproximavam-se para ouvi-lo.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400" b="1">
                <a:latin typeface="Comic Sans MS" panose="030F0702030302020204" pitchFamily="66" charset="0"/>
              </a:rPr>
              <a:t>2 Os fariseus e os escribas,porém, murmuravam: “Esse homem recebe os pecadores e come com eles!” 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400" b="1">
                <a:latin typeface="Comic Sans MS" panose="030F0702030302020204" pitchFamily="66" charset="0"/>
              </a:rPr>
              <a:t>3 Contou-lhes, então, esta parábola: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400" b="1">
                <a:latin typeface="Comic Sans MS" panose="030F0702030302020204" pitchFamily="66" charset="0"/>
              </a:rPr>
              <a:t>4 “Qual de vós, tendo cem ovelhas, e perder uma, não deixa as noventa e nove no deserto, e vai em busca daquela que se perdeu até encontrá-la?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400" b="1">
                <a:latin typeface="Comic Sans MS" panose="030F0702030302020204" pitchFamily="66" charset="0"/>
              </a:rPr>
              <a:t>5 E achando-a, alegre, a põe sobre os ombros, 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400" b="1">
                <a:latin typeface="Comic Sans MS" panose="030F0702030302020204" pitchFamily="66" charset="0"/>
              </a:rPr>
              <a:t>6 e, de volta para casa, convoca os amigos e os vizinhos, dizendo-lhes: “Alegrai-vos comigo, porque encontrei a minha ovelha perdida!”.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400" b="1">
                <a:latin typeface="Comic Sans MS" panose="030F0702030302020204" pitchFamily="66" charset="0"/>
              </a:rPr>
              <a:t>7 Eu vos digo que do mesmo modo haverá mais alegria no céu por um só pecador que se arrepende, do que por noventa e nove justos que não precisam de arrependimento.</a:t>
            </a:r>
          </a:p>
          <a:p>
            <a:pPr eaLnBrk="1" hangingPunct="1">
              <a:lnSpc>
                <a:spcPct val="80000"/>
              </a:lnSpc>
            </a:pPr>
            <a:endParaRPr lang="pt-BR" altLang="pt-BR" sz="2400" b="1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15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1626"/>
            <a:ext cx="7772400" cy="841375"/>
          </a:xfrm>
        </p:spPr>
        <p:txBody>
          <a:bodyPr/>
          <a:lstStyle/>
          <a:p>
            <a:pPr algn="ctr" eaLnBrk="1" hangingPunct="1"/>
            <a:r>
              <a:rPr lang="pt-BR" altLang="pt-BR" sz="2800" b="1">
                <a:latin typeface="Comic Sans MS" panose="030F0702030302020204" pitchFamily="66" charset="0"/>
              </a:rPr>
              <a:t>Lc 15, 8-10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990600"/>
            <a:ext cx="7772400" cy="51054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Comic Sans MS" panose="030F0702030302020204" pitchFamily="66" charset="0"/>
              </a:rPr>
              <a:t>8 Ou qual a mulher que, tendo dez dracmas e perder uma, não acende a lâmpada, varre a casa e procura cuidadosamente até encontrá-la?</a:t>
            </a:r>
          </a:p>
          <a:p>
            <a:pPr eaLnBrk="1" hangingPunct="1"/>
            <a:r>
              <a:rPr lang="pt-BR" altLang="pt-BR" b="1">
                <a:latin typeface="Comic Sans MS" panose="030F0702030302020204" pitchFamily="66" charset="0"/>
              </a:rPr>
              <a:t>9 E encontrando-a, convoca as amigas e vizinhas, e diz: “Alegrai-vos comigo, porque encontrei a dracma que havia perdido!”.</a:t>
            </a:r>
          </a:p>
          <a:p>
            <a:pPr eaLnBrk="1" hangingPunct="1"/>
            <a:r>
              <a:rPr lang="pt-BR" altLang="pt-BR" b="1">
                <a:latin typeface="Comic Sans MS" panose="030F0702030302020204" pitchFamily="66" charset="0"/>
              </a:rPr>
              <a:t>10 Eu vos digo que, do mesmo modo, há alegria diante dos anjos de Deus por um só pecador que se arrepende.</a:t>
            </a:r>
          </a:p>
          <a:p>
            <a:pPr eaLnBrk="1" hangingPunct="1"/>
            <a:endParaRPr lang="pt-BR" altLang="pt-BR" b="1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30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209800" y="301626"/>
            <a:ext cx="5638800" cy="1298575"/>
          </a:xfrm>
        </p:spPr>
        <p:txBody>
          <a:bodyPr/>
          <a:lstStyle/>
          <a:p>
            <a:r>
              <a:rPr lang="pt-BR" altLang="pt-BR" smtClean="0"/>
              <a:t>Fonte da alegria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752600" y="1981200"/>
            <a:ext cx="8686800" cy="4114800"/>
          </a:xfrm>
        </p:spPr>
        <p:txBody>
          <a:bodyPr/>
          <a:lstStyle/>
          <a:p>
            <a:r>
              <a:rPr lang="pt-BR" altLang="pt-BR" smtClean="0"/>
              <a:t>As ações de Deus Pai e do Espírito.</a:t>
            </a:r>
          </a:p>
          <a:p>
            <a:r>
              <a:rPr lang="pt-BR" altLang="pt-BR" smtClean="0"/>
              <a:t>As ações de Jesus</a:t>
            </a:r>
          </a:p>
          <a:p>
            <a:r>
              <a:rPr lang="pt-BR" altLang="pt-BR" smtClean="0"/>
              <a:t>Algumas ações dos discípulos</a:t>
            </a:r>
          </a:p>
          <a:p>
            <a:r>
              <a:rPr lang="pt-BR" altLang="pt-BR" smtClean="0"/>
              <a:t>O encontro do perdido.</a:t>
            </a:r>
          </a:p>
          <a:p>
            <a:r>
              <a:rPr lang="pt-BR" altLang="pt-BR" smtClean="0"/>
              <a:t>O perdão</a:t>
            </a:r>
          </a:p>
          <a:p>
            <a:r>
              <a:rPr lang="pt-BR" altLang="pt-BR" smtClean="0"/>
              <a:t>Ter recebido bênção de Deus.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14462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066800"/>
          </a:xfrm>
        </p:spPr>
        <p:txBody>
          <a:bodyPr/>
          <a:lstStyle/>
          <a:p>
            <a:pPr algn="ctr" eaLnBrk="1" hangingPunct="1"/>
            <a:r>
              <a:rPr lang="pt-BR" altLang="pt-BR" sz="6000" b="1">
                <a:latin typeface="Sylfaen" panose="010A0502050306030303" pitchFamily="18" charset="0"/>
              </a:rPr>
              <a:t>Perdão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0"/>
            <a:ext cx="9144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b="1">
                <a:latin typeface="Comic Sans MS" panose="030F0702030302020204" pitchFamily="66" charset="0"/>
              </a:rPr>
              <a:t>Jesus sempre acolhe os pecadores, está sempre com eles, para levá-los de volta ao Pai, pelos caminhos do Amor que </a:t>
            </a:r>
            <a:r>
              <a:rPr lang="pt-BR" altLang="pt-BR" b="1" u="sng">
                <a:latin typeface="Comic Sans MS" panose="030F0702030302020204" pitchFamily="66" charset="0"/>
              </a:rPr>
              <a:t>perdoa</a:t>
            </a:r>
            <a:r>
              <a:rPr lang="pt-BR" altLang="pt-BR" b="1">
                <a:latin typeface="Comic Sans MS" panose="030F0702030302020204" pitchFamily="66" charset="0"/>
              </a:rPr>
              <a:t> e restaura a vida.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b="1">
                <a:latin typeface="Comic Sans MS" panose="030F0702030302020204" pitchFamily="66" charset="0"/>
              </a:rPr>
              <a:t>É Ele que toma a iniciativa de ir em busca, é Ele o redentor de todos os que crêem oferecendo perdão e salvação.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b="1">
                <a:latin typeface="Comic Sans MS" panose="030F0702030302020204" pitchFamily="66" charset="0"/>
              </a:rPr>
              <a:t>A todos Jesus estende a mão do perdão: samaritanos </a:t>
            </a:r>
            <a:r>
              <a:rPr lang="pt-BR" altLang="pt-BR" sz="2000">
                <a:latin typeface="Comic Sans MS" panose="030F0702030302020204" pitchFamily="66" charset="0"/>
              </a:rPr>
              <a:t>9,51-56; 10,30-37</a:t>
            </a:r>
            <a:r>
              <a:rPr lang="pt-BR" altLang="pt-BR" b="1">
                <a:latin typeface="Comic Sans MS" panose="030F0702030302020204" pitchFamily="66" charset="0"/>
              </a:rPr>
              <a:t>,pagãos </a:t>
            </a:r>
            <a:r>
              <a:rPr lang="pt-BR" altLang="pt-BR" sz="2000">
                <a:latin typeface="Comic Sans MS" panose="030F0702030302020204" pitchFamily="66" charset="0"/>
              </a:rPr>
              <a:t>2,32; 3,6; 4,25-27</a:t>
            </a:r>
            <a:r>
              <a:rPr lang="pt-BR" altLang="pt-BR" b="1">
                <a:latin typeface="Comic Sans MS" panose="030F0702030302020204" pitchFamily="66" charset="0"/>
              </a:rPr>
              <a:t>, judeus </a:t>
            </a:r>
            <a:r>
              <a:rPr lang="pt-BR" altLang="pt-BR" sz="2000">
                <a:latin typeface="Comic Sans MS" panose="030F0702030302020204" pitchFamily="66" charset="0"/>
              </a:rPr>
              <a:t>1,33; 2,10</a:t>
            </a:r>
            <a:r>
              <a:rPr lang="pt-BR" altLang="pt-BR" b="1">
                <a:latin typeface="Comic Sans MS" panose="030F0702030302020204" pitchFamily="66" charset="0"/>
              </a:rPr>
              <a:t>, publicanos e desterrados </a:t>
            </a:r>
            <a:r>
              <a:rPr lang="pt-BR" altLang="pt-BR" sz="2000">
                <a:latin typeface="Comic Sans MS" panose="030F0702030302020204" pitchFamily="66" charset="0"/>
              </a:rPr>
              <a:t>3,12; 5,27-32; 7,36-50</a:t>
            </a:r>
            <a:r>
              <a:rPr lang="pt-BR" altLang="pt-BR" b="1">
                <a:latin typeface="Comic Sans MS" panose="030F0702030302020204" pitchFamily="66" charset="0"/>
              </a:rPr>
              <a:t>, ao povo em geral </a:t>
            </a:r>
            <a:r>
              <a:rPr lang="pt-BR" altLang="pt-BR" sz="2000">
                <a:latin typeface="Comic Sans MS" panose="030F0702030302020204" pitchFamily="66" charset="0"/>
              </a:rPr>
              <a:t>7,36; 11,37; 14,1</a:t>
            </a:r>
            <a:r>
              <a:rPr lang="pt-BR" altLang="pt-BR" b="1">
                <a:latin typeface="Comic Sans MS" panose="030F0702030302020204" pitchFamily="66" charset="0"/>
              </a:rPr>
              <a:t>, pobres </a:t>
            </a:r>
            <a:r>
              <a:rPr lang="pt-BR" altLang="pt-BR" sz="2000">
                <a:latin typeface="Comic Sans MS" panose="030F0702030302020204" pitchFamily="66" charset="0"/>
              </a:rPr>
              <a:t>1,53; 2,7; 6,20; 7,22</a:t>
            </a:r>
            <a:r>
              <a:rPr lang="pt-BR" altLang="pt-BR" b="1">
                <a:latin typeface="Comic Sans MS" panose="030F0702030302020204" pitchFamily="66" charset="0"/>
              </a:rPr>
              <a:t>, ricos </a:t>
            </a:r>
            <a:r>
              <a:rPr lang="pt-BR" altLang="pt-BR" sz="2000">
                <a:latin typeface="Comic Sans MS" panose="030F0702030302020204" pitchFamily="66" charset="0"/>
              </a:rPr>
              <a:t>19,2; 23,50</a:t>
            </a:r>
            <a:r>
              <a:rPr lang="pt-BR" altLang="pt-BR" b="1">
                <a:latin typeface="Comic Sans MS" panose="030F0702030302020204" pitchFamily="66" charset="0"/>
              </a:rPr>
              <a:t>, mulheres e homens </a:t>
            </a:r>
            <a:r>
              <a:rPr lang="pt-BR" altLang="pt-BR" sz="2000">
                <a:latin typeface="Comic Sans MS" panose="030F0702030302020204" pitchFamily="66" charset="0"/>
              </a:rPr>
              <a:t>5,17-26</a:t>
            </a:r>
            <a:r>
              <a:rPr lang="pt-BR" altLang="pt-BR" b="1">
                <a:latin typeface="Comic Sans MS" panose="030F0702030302020204" pitchFamily="66" charset="0"/>
              </a:rPr>
              <a:t>, na cruz,a todos nós </a:t>
            </a:r>
            <a:r>
              <a:rPr lang="pt-BR" altLang="pt-BR" sz="2000">
                <a:latin typeface="Comic Sans MS" panose="030F0702030302020204" pitchFamily="66" charset="0"/>
              </a:rPr>
              <a:t>23,34</a:t>
            </a:r>
            <a:r>
              <a:rPr lang="pt-BR" altLang="pt-BR" b="1">
                <a:latin typeface="Comic Sans MS" panose="030F0702030302020204" pitchFamily="66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pt-BR" altLang="pt-BR" b="1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533400"/>
          </a:xfrm>
        </p:spPr>
        <p:txBody>
          <a:bodyPr/>
          <a:lstStyle/>
          <a:p>
            <a:pPr algn="ctr" eaLnBrk="1" hangingPunct="1"/>
            <a:r>
              <a:rPr lang="pt-BR" altLang="pt-BR" sz="2800" b="1">
                <a:latin typeface="Comic Sans MS" panose="030F0702030302020204" pitchFamily="66" charset="0"/>
              </a:rPr>
              <a:t>Lc 15, 11-32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762000"/>
            <a:ext cx="91440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1200">
                <a:latin typeface="Comic Sans MS" panose="030F0702030302020204" pitchFamily="66" charset="0"/>
              </a:rPr>
              <a:t>        </a:t>
            </a:r>
            <a:r>
              <a:rPr lang="pt-BR" altLang="pt-BR" sz="1400">
                <a:latin typeface="Comic Sans MS" panose="030F0702030302020204" pitchFamily="66" charset="0"/>
              </a:rPr>
              <a:t>11</a:t>
            </a:r>
            <a:r>
              <a:rPr lang="pt-BR" altLang="pt-BR" sz="2200">
                <a:latin typeface="Comic Sans MS" panose="030F0702030302020204" pitchFamily="66" charset="0"/>
              </a:rPr>
              <a:t> Disse-lhe mais: Certo homem tinha dois filhos.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200">
                <a:latin typeface="Comic Sans MS" panose="030F0702030302020204" pitchFamily="66" charset="0"/>
              </a:rPr>
              <a:t>    </a:t>
            </a:r>
            <a:r>
              <a:rPr lang="pt-BR" altLang="pt-BR" sz="1400">
                <a:latin typeface="Comic Sans MS" panose="030F0702030302020204" pitchFamily="66" charset="0"/>
              </a:rPr>
              <a:t>12</a:t>
            </a:r>
            <a:r>
              <a:rPr lang="pt-BR" altLang="pt-BR" sz="2200">
                <a:latin typeface="Comic Sans MS" panose="030F0702030302020204" pitchFamily="66" charset="0"/>
              </a:rPr>
              <a:t> O mais moço disse ao pai: Pai, dá-me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200">
                <a:latin typeface="Comic Sans MS" panose="030F0702030302020204" pitchFamily="66" charset="0"/>
              </a:rPr>
              <a:t>    a parte dos bens que me toca. Repartiu-lhes,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200">
                <a:latin typeface="Comic Sans MS" panose="030F0702030302020204" pitchFamily="66" charset="0"/>
              </a:rPr>
              <a:t>    pois, os seus haveres.</a:t>
            </a:r>
            <a:r>
              <a:rPr lang="pt-BR" altLang="pt-BR" sz="1400">
                <a:latin typeface="Comic Sans MS" panose="030F0702030302020204" pitchFamily="66" charset="0"/>
              </a:rPr>
              <a:t>13</a:t>
            </a:r>
            <a:r>
              <a:rPr lang="pt-BR" altLang="pt-BR" sz="2200">
                <a:latin typeface="Comic Sans MS" panose="030F0702030302020204" pitchFamily="66" charset="0"/>
              </a:rPr>
              <a:t> Poucos dias depois, o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200">
                <a:latin typeface="Comic Sans MS" panose="030F0702030302020204" pitchFamily="66" charset="0"/>
              </a:rPr>
              <a:t>    filho mais moço ajuntando tudo, partiu para um país distante, e ali desperdiçou os seus bens, vivendo dissolutamente.</a:t>
            </a:r>
            <a:r>
              <a:rPr lang="pt-BR" altLang="pt-BR" sz="1400">
                <a:latin typeface="Comic Sans MS" panose="030F0702030302020204" pitchFamily="66" charset="0"/>
              </a:rPr>
              <a:t>14</a:t>
            </a:r>
            <a:r>
              <a:rPr lang="pt-BR" altLang="pt-BR" sz="2200">
                <a:latin typeface="Comic Sans MS" panose="030F0702030302020204" pitchFamily="66" charset="0"/>
              </a:rPr>
              <a:t> E, havendo ele dissipado tudo, houve naquela terra uma grande fome, e começou a passar necessidades.</a:t>
            </a:r>
            <a:r>
              <a:rPr lang="pt-BR" altLang="pt-BR" sz="1400">
                <a:latin typeface="Comic Sans MS" panose="030F0702030302020204" pitchFamily="66" charset="0"/>
              </a:rPr>
              <a:t>15</a:t>
            </a:r>
            <a:r>
              <a:rPr lang="pt-BR" altLang="pt-BR" sz="2200">
                <a:latin typeface="Comic Sans MS" panose="030F0702030302020204" pitchFamily="66" charset="0"/>
              </a:rPr>
              <a:t> Então foi procurar a um dos cidadãos daquele país, o qual o mandou para os seus campos a apascentar porcos.</a:t>
            </a:r>
            <a:r>
              <a:rPr lang="pt-BR" altLang="pt-BR" sz="1400">
                <a:latin typeface="Comic Sans MS" panose="030F0702030302020204" pitchFamily="66" charset="0"/>
              </a:rPr>
              <a:t>16</a:t>
            </a:r>
            <a:r>
              <a:rPr lang="pt-BR" altLang="pt-BR" sz="2200">
                <a:latin typeface="Comic Sans MS" panose="030F0702030302020204" pitchFamily="66" charset="0"/>
              </a:rPr>
              <a:t> E desejava encher o estômago com  a comida que os porcos comiam; e ninguém lhe dava nada.</a:t>
            </a:r>
            <a:r>
              <a:rPr lang="pt-BR" altLang="pt-BR" sz="1400">
                <a:latin typeface="Comic Sans MS" panose="030F0702030302020204" pitchFamily="66" charset="0"/>
              </a:rPr>
              <a:t>17</a:t>
            </a:r>
            <a:r>
              <a:rPr lang="pt-BR" altLang="pt-BR" sz="2200">
                <a:latin typeface="Comic Sans MS" panose="030F0702030302020204" pitchFamily="66" charset="0"/>
              </a:rPr>
              <a:t> Caindo, então, em si, disse: Quantos empregados de meu pai têm abundância de pão, e eu aqui pereço de fome!</a:t>
            </a:r>
            <a:r>
              <a:rPr lang="pt-BR" altLang="pt-BR" sz="1400">
                <a:latin typeface="Comic Sans MS" panose="030F0702030302020204" pitchFamily="66" charset="0"/>
              </a:rPr>
              <a:t>18</a:t>
            </a:r>
            <a:r>
              <a:rPr lang="pt-BR" altLang="pt-BR" sz="2200">
                <a:latin typeface="Comic Sans MS" panose="030F0702030302020204" pitchFamily="66" charset="0"/>
              </a:rPr>
              <a:t> Levantar-me-ei, irei ter com meu pai e dir-lhe-ei: Pai, pequei contra o céu e contra ti;</a:t>
            </a:r>
            <a:r>
              <a:rPr lang="pt-BR" altLang="pt-BR" sz="1400">
                <a:latin typeface="Comic Sans MS" panose="030F0702030302020204" pitchFamily="66" charset="0"/>
              </a:rPr>
              <a:t>19</a:t>
            </a:r>
            <a:r>
              <a:rPr lang="pt-BR" altLang="pt-BR" sz="2200">
                <a:latin typeface="Comic Sans MS" panose="030F0702030302020204" pitchFamily="66" charset="0"/>
              </a:rPr>
              <a:t> já não sou digno de ser chamado teu filho; trata-me como um dos teus empregados.</a:t>
            </a:r>
            <a:r>
              <a:rPr lang="pt-BR" altLang="pt-BR" sz="1400">
                <a:latin typeface="Comic Sans MS" panose="030F0702030302020204" pitchFamily="66" charset="0"/>
              </a:rPr>
              <a:t>20</a:t>
            </a:r>
            <a:r>
              <a:rPr lang="pt-BR" altLang="pt-BR" sz="2200">
                <a:latin typeface="Comic Sans MS" panose="030F0702030302020204" pitchFamily="66" charset="0"/>
              </a:rPr>
              <a:t> Levantou-se, pois, e foi para seu pai. Estando ele ainda longe, seu pai o viu, encheu-se de compaixão e, correndo, o abraçou e o beijou.</a:t>
            </a:r>
            <a:r>
              <a:rPr lang="pt-BR" altLang="pt-BR" sz="1400">
                <a:latin typeface="Comic Sans MS" panose="030F0702030302020204" pitchFamily="66" charset="0"/>
              </a:rPr>
              <a:t>21</a:t>
            </a:r>
            <a:r>
              <a:rPr lang="pt-BR" altLang="pt-BR" sz="2200">
                <a:latin typeface="Comic Sans MS" panose="030F0702030302020204" pitchFamily="66" charset="0"/>
              </a:rPr>
              <a:t> Disse-lhe o filho: Pai, pequei contra o céu e contra ti; já não sou digno de ser chamado teu filho.</a:t>
            </a:r>
          </a:p>
        </p:txBody>
      </p:sp>
    </p:spTree>
    <p:extLst>
      <p:ext uri="{BB962C8B-B14F-4D97-AF65-F5344CB8AC3E}">
        <p14:creationId xmlns:p14="http://schemas.microsoft.com/office/powerpoint/2010/main" val="128399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533400"/>
          </a:xfrm>
        </p:spPr>
        <p:txBody>
          <a:bodyPr/>
          <a:lstStyle/>
          <a:p>
            <a:pPr algn="ctr" eaLnBrk="1" hangingPunct="1"/>
            <a:r>
              <a:rPr lang="pt-BR" altLang="pt-BR" sz="2800" b="1">
                <a:latin typeface="Comic Sans MS" panose="030F0702030302020204" pitchFamily="66" charset="0"/>
              </a:rPr>
              <a:t>Lc 15, 11-32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762000"/>
            <a:ext cx="91440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1200">
                <a:latin typeface="Comic Sans MS" panose="030F0702030302020204" pitchFamily="66" charset="0"/>
              </a:rPr>
              <a:t>        </a:t>
            </a:r>
            <a:r>
              <a:rPr lang="pt-BR" altLang="pt-BR" sz="1400">
                <a:latin typeface="Comic Sans MS" panose="030F0702030302020204" pitchFamily="66" charset="0"/>
              </a:rPr>
              <a:t>11</a:t>
            </a:r>
            <a:r>
              <a:rPr lang="pt-BR" altLang="pt-BR" sz="2200">
                <a:latin typeface="Comic Sans MS" panose="030F0702030302020204" pitchFamily="66" charset="0"/>
              </a:rPr>
              <a:t> Disse-lhe mais: Certo homem tinha dois filhos.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200">
                <a:latin typeface="Comic Sans MS" panose="030F0702030302020204" pitchFamily="66" charset="0"/>
              </a:rPr>
              <a:t>    </a:t>
            </a:r>
            <a:r>
              <a:rPr lang="pt-BR" altLang="pt-BR" sz="1400">
                <a:latin typeface="Comic Sans MS" panose="030F0702030302020204" pitchFamily="66" charset="0"/>
              </a:rPr>
              <a:t>12</a:t>
            </a:r>
            <a:r>
              <a:rPr lang="pt-BR" altLang="pt-BR" sz="2200">
                <a:latin typeface="Comic Sans MS" panose="030F0702030302020204" pitchFamily="66" charset="0"/>
              </a:rPr>
              <a:t> O mais moço disse ao pai: Pai, dá-me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200">
                <a:latin typeface="Comic Sans MS" panose="030F0702030302020204" pitchFamily="66" charset="0"/>
              </a:rPr>
              <a:t>    a parte dos bens que me toca. Repartiu-lhes,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200">
                <a:latin typeface="Comic Sans MS" panose="030F0702030302020204" pitchFamily="66" charset="0"/>
              </a:rPr>
              <a:t>    pois, os seus haveres.</a:t>
            </a:r>
            <a:r>
              <a:rPr lang="pt-BR" altLang="pt-BR" sz="1400">
                <a:latin typeface="Comic Sans MS" panose="030F0702030302020204" pitchFamily="66" charset="0"/>
              </a:rPr>
              <a:t>13</a:t>
            </a:r>
            <a:r>
              <a:rPr lang="pt-BR" altLang="pt-BR" sz="2200">
                <a:latin typeface="Comic Sans MS" panose="030F0702030302020204" pitchFamily="66" charset="0"/>
              </a:rPr>
              <a:t> Poucos dias depois, o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200">
                <a:latin typeface="Comic Sans MS" panose="030F0702030302020204" pitchFamily="66" charset="0"/>
              </a:rPr>
              <a:t>    filho mais moço ajuntando tudo, partiu para um país distante, e ali desperdiçou os seus bens, vivendo dissolutamente.</a:t>
            </a:r>
            <a:r>
              <a:rPr lang="pt-BR" altLang="pt-BR" sz="1400">
                <a:latin typeface="Comic Sans MS" panose="030F0702030302020204" pitchFamily="66" charset="0"/>
              </a:rPr>
              <a:t>14</a:t>
            </a:r>
            <a:r>
              <a:rPr lang="pt-BR" altLang="pt-BR" sz="2200">
                <a:latin typeface="Comic Sans MS" panose="030F0702030302020204" pitchFamily="66" charset="0"/>
              </a:rPr>
              <a:t> E, havendo ele dissipado tudo, houve naquela terra uma grande fome, e começou a passar necessidades.</a:t>
            </a:r>
            <a:r>
              <a:rPr lang="pt-BR" altLang="pt-BR" sz="1400">
                <a:latin typeface="Comic Sans MS" panose="030F0702030302020204" pitchFamily="66" charset="0"/>
              </a:rPr>
              <a:t>15</a:t>
            </a:r>
            <a:r>
              <a:rPr lang="pt-BR" altLang="pt-BR" sz="2200">
                <a:latin typeface="Comic Sans MS" panose="030F0702030302020204" pitchFamily="66" charset="0"/>
              </a:rPr>
              <a:t> Então foi procurar a um dos cidadãos daquele país, o qual o mandou para os seus campos a apascentar porcos.</a:t>
            </a:r>
            <a:r>
              <a:rPr lang="pt-BR" altLang="pt-BR" sz="1400">
                <a:latin typeface="Comic Sans MS" panose="030F0702030302020204" pitchFamily="66" charset="0"/>
              </a:rPr>
              <a:t>16</a:t>
            </a:r>
            <a:r>
              <a:rPr lang="pt-BR" altLang="pt-BR" sz="2200">
                <a:latin typeface="Comic Sans MS" panose="030F0702030302020204" pitchFamily="66" charset="0"/>
              </a:rPr>
              <a:t> E desejava encher o estômago com  a comida que os porcos comiam; e ninguém lhe dava nada.</a:t>
            </a:r>
            <a:r>
              <a:rPr lang="pt-BR" altLang="pt-BR" sz="1400">
                <a:latin typeface="Comic Sans MS" panose="030F0702030302020204" pitchFamily="66" charset="0"/>
              </a:rPr>
              <a:t>17</a:t>
            </a:r>
            <a:r>
              <a:rPr lang="pt-BR" altLang="pt-BR" sz="2200">
                <a:latin typeface="Comic Sans MS" panose="030F0702030302020204" pitchFamily="66" charset="0"/>
              </a:rPr>
              <a:t> Caindo, então, em si, disse: Quantos empregados de meu pai têm abundância de pão, e eu aqui pereço de fome!</a:t>
            </a:r>
            <a:r>
              <a:rPr lang="pt-BR" altLang="pt-BR" sz="1400">
                <a:latin typeface="Comic Sans MS" panose="030F0702030302020204" pitchFamily="66" charset="0"/>
              </a:rPr>
              <a:t>18</a:t>
            </a:r>
            <a:r>
              <a:rPr lang="pt-BR" altLang="pt-BR" sz="2200">
                <a:latin typeface="Comic Sans MS" panose="030F0702030302020204" pitchFamily="66" charset="0"/>
              </a:rPr>
              <a:t> Levantar-me-ei, irei ter com meu pai e dir-lhe-ei: Pai, pequei contra o céu e contra ti;</a:t>
            </a:r>
            <a:r>
              <a:rPr lang="pt-BR" altLang="pt-BR" sz="1400">
                <a:latin typeface="Comic Sans MS" panose="030F0702030302020204" pitchFamily="66" charset="0"/>
              </a:rPr>
              <a:t>19</a:t>
            </a:r>
            <a:r>
              <a:rPr lang="pt-BR" altLang="pt-BR" sz="2200">
                <a:latin typeface="Comic Sans MS" panose="030F0702030302020204" pitchFamily="66" charset="0"/>
              </a:rPr>
              <a:t> já não sou digno de ser chamado teu filho; trata-me como um dos teus empregados.</a:t>
            </a:r>
            <a:r>
              <a:rPr lang="pt-BR" altLang="pt-BR" sz="1400">
                <a:latin typeface="Comic Sans MS" panose="030F0702030302020204" pitchFamily="66" charset="0"/>
              </a:rPr>
              <a:t>20</a:t>
            </a:r>
            <a:r>
              <a:rPr lang="pt-BR" altLang="pt-BR" sz="2200">
                <a:latin typeface="Comic Sans MS" panose="030F0702030302020204" pitchFamily="66" charset="0"/>
              </a:rPr>
              <a:t> Levantou-se, pois, e foi para seu pai. Estando ele ainda longe, seu pai o viu, encheu-se de compaixão e, correndo, o abraçou e o beijou.</a:t>
            </a:r>
            <a:r>
              <a:rPr lang="pt-BR" altLang="pt-BR" sz="1400">
                <a:latin typeface="Comic Sans MS" panose="030F0702030302020204" pitchFamily="66" charset="0"/>
              </a:rPr>
              <a:t>21</a:t>
            </a:r>
            <a:r>
              <a:rPr lang="pt-BR" altLang="pt-BR" sz="2200">
                <a:latin typeface="Comic Sans MS" panose="030F0702030302020204" pitchFamily="66" charset="0"/>
              </a:rPr>
              <a:t> Disse-lhe o filho: Pai, pequei contra o céu e contra ti; já não sou digno de ser chamado teu filho.</a:t>
            </a:r>
          </a:p>
        </p:txBody>
      </p:sp>
    </p:spTree>
    <p:extLst>
      <p:ext uri="{BB962C8B-B14F-4D97-AF65-F5344CB8AC3E}">
        <p14:creationId xmlns:p14="http://schemas.microsoft.com/office/powerpoint/2010/main" val="103272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52400"/>
            <a:ext cx="8534400" cy="3429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pt-BR" altLang="pt-BR" smtClean="0"/>
          </a:p>
          <a:p>
            <a:pPr eaLnBrk="1" hangingPunct="1"/>
            <a:r>
              <a:rPr lang="pt-BR" altLang="pt-BR" b="1" smtClean="0">
                <a:latin typeface="Comic Sans MS" panose="030F0702030302020204" pitchFamily="66" charset="0"/>
              </a:rPr>
              <a:t>Quem sentiu maior alegria?</a:t>
            </a:r>
          </a:p>
          <a:p>
            <a:pPr eaLnBrk="1" hangingPunct="1"/>
            <a:r>
              <a:rPr lang="pt-BR" altLang="pt-BR" b="1" smtClean="0">
                <a:latin typeface="Comic Sans MS" panose="030F0702030302020204" pitchFamily="66" charset="0"/>
              </a:rPr>
              <a:t>Sabemos perdoar?</a:t>
            </a:r>
          </a:p>
          <a:p>
            <a:pPr eaLnBrk="1" hangingPunct="1"/>
            <a:r>
              <a:rPr lang="pt-BR" altLang="pt-BR" b="1" smtClean="0">
                <a:latin typeface="Comic Sans MS" panose="030F0702030302020204" pitchFamily="66" charset="0"/>
              </a:rPr>
              <a:t>A Alegria maior é de quem perdoa ou de quem é perdoado?</a:t>
            </a:r>
          </a:p>
          <a:p>
            <a:pPr eaLnBrk="1" hangingPunct="1"/>
            <a:endParaRPr lang="pt-BR" altLang="pt-BR" smtClean="0">
              <a:latin typeface="Berlin Sans FB" panose="020E0602020502020306" pitchFamily="34" charset="0"/>
            </a:endParaRPr>
          </a:p>
          <a:p>
            <a:pPr eaLnBrk="1" hangingPunct="1"/>
            <a:endParaRPr lang="pt-BR" altLang="pt-BR" smtClean="0">
              <a:latin typeface="Berlin Sans FB" panose="020E0602020502020306" pitchFamily="34" charset="0"/>
            </a:endParaRPr>
          </a:p>
        </p:txBody>
      </p:sp>
      <p:pic>
        <p:nvPicPr>
          <p:cNvPr id="11267" name="Picture 4" descr="jesus-misericordioso-abra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48113"/>
            <a:ext cx="3200400" cy="26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5" descr="paisagem jes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3810000"/>
            <a:ext cx="279082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4572000" y="3886201"/>
            <a:ext cx="2514600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2000" b="1">
                <a:latin typeface="Comic Sans MS" panose="030F0702030302020204" pitchFamily="66" charset="0"/>
              </a:rPr>
              <a:t>Lc 19,10 </a:t>
            </a:r>
          </a:p>
          <a:p>
            <a:pPr algn="ctr" eaLnBrk="1" hangingPunct="1">
              <a:spcBef>
                <a:spcPct val="50000"/>
              </a:spcBef>
            </a:pPr>
            <a:r>
              <a:rPr lang="pt-BR" altLang="pt-BR" sz="2400" b="1">
                <a:latin typeface="Comic Sans MS" panose="030F0702030302020204" pitchFamily="66" charset="0"/>
              </a:rPr>
              <a:t>“Porque o Filho do homem veio buscar e salvar o que se havia perdido.”</a:t>
            </a:r>
          </a:p>
        </p:txBody>
      </p:sp>
    </p:spTree>
    <p:extLst>
      <p:ext uri="{BB962C8B-B14F-4D97-AF65-F5344CB8AC3E}">
        <p14:creationId xmlns:p14="http://schemas.microsoft.com/office/powerpoint/2010/main" val="14102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1068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Berlin Sans FB</vt:lpstr>
      <vt:lpstr>Calibri</vt:lpstr>
      <vt:lpstr>Calibri Light</vt:lpstr>
      <vt:lpstr>Comic Sans MS</vt:lpstr>
      <vt:lpstr>Sylfaen</vt:lpstr>
      <vt:lpstr>Tema do Office</vt:lpstr>
      <vt:lpstr>A Alegria e o Perdão</vt:lpstr>
      <vt:lpstr>Alegria</vt:lpstr>
      <vt:lpstr>Lc 15,1-7</vt:lpstr>
      <vt:lpstr>Lc 15, 8-10</vt:lpstr>
      <vt:lpstr>Fonte da alegria</vt:lpstr>
      <vt:lpstr>Perdão</vt:lpstr>
      <vt:lpstr>Lc 15, 11-32</vt:lpstr>
      <vt:lpstr>Lc 15, 11-32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Alegria e o Perdão</dc:title>
  <dc:creator>marines fraga</dc:creator>
  <cp:lastModifiedBy>marines fraga</cp:lastModifiedBy>
  <cp:revision>1</cp:revision>
  <dcterms:created xsi:type="dcterms:W3CDTF">2014-08-11T19:21:42Z</dcterms:created>
  <dcterms:modified xsi:type="dcterms:W3CDTF">2014-08-11T19:21:47Z</dcterms:modified>
</cp:coreProperties>
</file>